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b610a276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b610a27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fb610a276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fb610a276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fb610a2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6fb610a276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fb610a276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fb610a2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6fb610a276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fb610a276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fb610a27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6fb610a276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fb610a276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fb610a2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6fb610a276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b610a276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fb610a27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6fb610a276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b610a276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b610a27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fb610a276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fb610a27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fb610a2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6fb610a27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fb610a276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fb610a27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6fb610a276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b610a27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b610a2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6fb610a276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fb610a276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fb610a2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6fb610a276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b610a27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fb610a27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6fb610a276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b610a27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b610a27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fb610a276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fb610a276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fb610a27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6fb610a276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fb610a276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fb610a27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fb610a276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762000" y="685800"/>
            <a:ext cx="76200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62000" y="2457450"/>
            <a:ext cx="7620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99999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1960"/>
              <a:buNone/>
              <a:defRPr>
                <a:solidFill>
                  <a:srgbClr val="999999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999999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999999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999999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- No Background">
  <p:cSld name="Title Only - No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No Background">
  <p:cSld name="Blank - No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No Backgroun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762000" y="685800"/>
            <a:ext cx="76200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62000" y="2457450"/>
            <a:ext cx="7620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999999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1960"/>
              <a:buNone/>
              <a:defRPr>
                <a:solidFill>
                  <a:srgbClr val="999999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999999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999999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999999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 Content">
  <p:cSld name="Title &amp; 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028700"/>
            <a:ext cx="8229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Arial"/>
              <a:buChar char="□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 Content - No Background">
  <p:cSld name="Title &amp;  Content - No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028700"/>
            <a:ext cx="8229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Arial"/>
              <a:buChar char="□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 Content - No Bkgrnd, No Logo">
  <p:cSld name="Title &amp;  Content - No Background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7200" y="1028700"/>
            <a:ext cx="8229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Arial"/>
              <a:buChar char="□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">
  <p:cSld name="Questio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685800" y="206454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02870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▪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□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–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48200" y="102870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▪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□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–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- No Background">
  <p:cSld name="Two Column - No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57200" y="102870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▪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□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–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648200" y="102870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560"/>
              </a:spcBef>
              <a:spcAft>
                <a:spcPts val="0"/>
              </a:spcAft>
              <a:buSzPts val="2240"/>
              <a:buChar char="▪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□"/>
              <a:defRPr sz="2400"/>
            </a:lvl2pPr>
            <a:lvl3pPr indent="-336550" lvl="2" marL="13716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–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o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028700"/>
            <a:ext cx="8229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Arial"/>
              <a:buChar char="□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ourier New"/>
              <a:buChar char="o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762000" y="1399831"/>
            <a:ext cx="76200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3000">
                <a:latin typeface="Open Sans"/>
                <a:ea typeface="Open Sans"/>
                <a:cs typeface="Open Sans"/>
                <a:sym typeface="Open Sans"/>
              </a:rPr>
              <a:t>Creating Reusable Components in React using Storybook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1111200" y="392850"/>
            <a:ext cx="6921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 components and use cases in isolation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5" name="Google Shape;165;p23"/>
          <p:cNvGrpSpPr/>
          <p:nvPr/>
        </p:nvGrpSpPr>
        <p:grpSpPr>
          <a:xfrm>
            <a:off x="5399010" y="917400"/>
            <a:ext cx="2983179" cy="3201975"/>
            <a:chOff x="0" y="0"/>
            <a:chExt cx="8284308" cy="8891905"/>
          </a:xfrm>
        </p:grpSpPr>
        <p:pic>
          <p:nvPicPr>
            <p:cNvPr descr="Image" id="166" name="Google Shape;16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8284308" cy="8891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3"/>
            <p:cNvSpPr txBox="1"/>
            <p:nvPr/>
          </p:nvSpPr>
          <p:spPr>
            <a:xfrm>
              <a:off x="770729" y="723153"/>
              <a:ext cx="7059600" cy="9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React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'react'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PropTypes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'prop-types'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styled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, {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css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}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'styled-components'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sz="500"/>
            </a:p>
          </p:txBody>
        </p:sp>
        <p:sp>
          <p:nvSpPr>
            <p:cNvPr id="168" name="Google Shape;168;p23"/>
            <p:cNvSpPr txBox="1"/>
            <p:nvPr/>
          </p:nvSpPr>
          <p:spPr>
            <a:xfrm>
              <a:off x="770729" y="3297695"/>
              <a:ext cx="7059600" cy="14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const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Inner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styled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Button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i="0" lang="en-US" sz="500" u="none" cap="none" strike="noStrike">
                  <a:solidFill>
                    <a:srgbClr val="A91C63"/>
                  </a:solidFill>
                  <a:latin typeface="Arial"/>
                  <a:ea typeface="Arial"/>
                  <a:cs typeface="Arial"/>
                  <a:sym typeface="Arial"/>
                </a:rPr>
                <a:t>``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E43B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if 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user === reading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{ 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889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return 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A91C63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Hello from Dom at Chroma</a:t>
              </a:r>
              <a:r>
                <a:rPr b="0" i="0" lang="en-US" sz="500" u="none" cap="none" strike="noStrike">
                  <a:solidFill>
                    <a:srgbClr val="A91C63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500"/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770729" y="4638856"/>
              <a:ext cx="7059600" cy="18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const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InnerWrapper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styled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WithTooltip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i="0" lang="en-US" sz="500" u="none" cap="none" strike="noStrike">
                  <a:solidFill>
                    <a:srgbClr val="A91C63"/>
                  </a:solidFill>
                  <a:latin typeface="Arial"/>
                  <a:ea typeface="Arial"/>
                  <a:cs typeface="Arial"/>
                  <a:sym typeface="Arial"/>
                </a:rPr>
                <a:t>`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&amp;: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first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child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Inner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} {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border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top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radius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border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bottom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radius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padding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px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}</a:t>
              </a:r>
              <a:endParaRPr sz="500"/>
            </a:p>
          </p:txBody>
        </p:sp>
        <p:sp>
          <p:nvSpPr>
            <p:cNvPr id="170" name="Google Shape;170;p23"/>
            <p:cNvSpPr txBox="1"/>
            <p:nvPr/>
          </p:nvSpPr>
          <p:spPr>
            <a:xfrm>
              <a:off x="770729" y="6218197"/>
              <a:ext cx="7059600" cy="18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&amp;: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last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child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Inner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} {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border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top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radius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border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bottom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left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radius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padding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right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px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}</a:t>
              </a:r>
              <a:endParaRPr sz="5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&amp;: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not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first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child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not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last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child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$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Inner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} {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F9F5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border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radius</a:t>
              </a:r>
              <a:r>
                <a:rPr b="0" i="0" lang="en-US" sz="500" u="none" cap="none" strike="noStrike">
                  <a:solidFill>
                    <a:srgbClr val="FD4485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D99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sz="500"/>
            </a:p>
          </p:txBody>
        </p:sp>
        <p:sp>
          <p:nvSpPr>
            <p:cNvPr id="171" name="Google Shape;171;p23"/>
            <p:cNvSpPr txBox="1"/>
            <p:nvPr/>
          </p:nvSpPr>
          <p:spPr>
            <a:xfrm>
              <a:off x="770729" y="1653007"/>
              <a:ext cx="7059600" cy="16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775" lIns="26775" spcFirstLastPara="1" rIns="26775" wrap="square" tIns="26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Heading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'./Heading'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Axis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‘./Axis'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D3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‘./D3’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WithTooltip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'../tooltip/WithTooltip'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TooltipNote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'../tooltip/TooltipNote'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b="1" i="0" sz="900" u="none" cap="none" strike="noStrike">
                <a:solidFill>
                  <a:srgbClr val="F9F9F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E0F2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75E0F2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{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color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typography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} </a:t>
              </a:r>
              <a:r>
                <a:rPr b="0" i="0" lang="en-US" sz="500" u="none" cap="none" strike="noStrike">
                  <a:solidFill>
                    <a:srgbClr val="B3E43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500" u="none" cap="none" strike="noStrike">
                  <a:solidFill>
                    <a:srgbClr val="EBE087"/>
                  </a:solidFill>
                  <a:latin typeface="Arial"/>
                  <a:ea typeface="Arial"/>
                  <a:cs typeface="Arial"/>
                  <a:sym typeface="Arial"/>
                </a:rPr>
                <a:t>‘./../shared/styles'</a:t>
              </a:r>
              <a:r>
                <a:rPr b="0" i="0" lang="en-US" sz="500" u="none" cap="none" strike="noStrike">
                  <a:solidFill>
                    <a:srgbClr val="F9F9F5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endParaRPr sz="500"/>
            </a:p>
          </p:txBody>
        </p:sp>
      </p:grpSp>
      <p:pic>
        <p:nvPicPr>
          <p:cNvPr descr="Image"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300" y="979986"/>
            <a:ext cx="4531281" cy="308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2234699" y="3947075"/>
            <a:ext cx="15966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🔥</a:t>
            </a:r>
            <a:r>
              <a:rPr b="1" i="0" lang="en-US" sz="9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Hot Module Reloading </a:t>
            </a:r>
            <a:endParaRPr sz="500"/>
          </a:p>
        </p:txBody>
      </p:sp>
      <p:sp>
        <p:nvSpPr>
          <p:cNvPr id="174" name="Google Shape;174;p23"/>
          <p:cNvSpPr/>
          <p:nvPr/>
        </p:nvSpPr>
        <p:spPr>
          <a:xfrm>
            <a:off x="4776477" y="2212147"/>
            <a:ext cx="736398" cy="756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rgbClr val="1EA7FD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900"/>
              <a:buFont typeface="Helvetica Neue"/>
              <a:buNone/>
            </a:pPr>
            <a:r>
              <a:t/>
            </a:r>
            <a:endParaRPr b="1" i="0" sz="900" u="none" cap="none" strike="noStrike">
              <a:solidFill>
                <a:srgbClr val="A9A9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2567700" y="316650"/>
            <a:ext cx="4008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Save use cases as stories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044" y="982599"/>
            <a:ext cx="4614537" cy="299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4"/>
          <p:cNvGrpSpPr/>
          <p:nvPr/>
        </p:nvGrpSpPr>
        <p:grpSpPr>
          <a:xfrm>
            <a:off x="638780" y="1147496"/>
            <a:ext cx="2640396" cy="2667013"/>
            <a:chOff x="0" y="0"/>
            <a:chExt cx="7200425" cy="7626576"/>
          </a:xfrm>
        </p:grpSpPr>
        <p:grpSp>
          <p:nvGrpSpPr>
            <p:cNvPr id="184" name="Google Shape;184;p24"/>
            <p:cNvGrpSpPr/>
            <p:nvPr/>
          </p:nvGrpSpPr>
          <p:grpSpPr>
            <a:xfrm>
              <a:off x="0" y="0"/>
              <a:ext cx="7200425" cy="2286749"/>
              <a:chOff x="0" y="0"/>
              <a:chExt cx="7200425" cy="2286749"/>
            </a:xfrm>
          </p:grpSpPr>
          <p:pic>
            <p:nvPicPr>
              <p:cNvPr descr="Image" id="185" name="Google Shape;185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7200425" cy="2286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186" name="Google Shape;186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6861" y="770123"/>
                <a:ext cx="236236" cy="859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187" name="Google Shape;187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7016" y="1840549"/>
                <a:ext cx="6189343" cy="141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188" name="Google Shape;188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1521" y="333878"/>
                <a:ext cx="1039432" cy="1133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24"/>
              <p:cNvSpPr/>
              <p:nvPr/>
            </p:nvSpPr>
            <p:spPr>
              <a:xfrm>
                <a:off x="484095" y="1619397"/>
                <a:ext cx="198300" cy="198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695290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906484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1117678" y="852079"/>
                <a:ext cx="198300" cy="9657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1328872" y="657901"/>
                <a:ext cx="198300" cy="1159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1540067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1751261" y="973059"/>
                <a:ext cx="198300" cy="844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1962455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2173650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2384844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2596038" y="1084024"/>
                <a:ext cx="198300" cy="733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2807232" y="1676094"/>
                <a:ext cx="198300" cy="1416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3018427" y="1619397"/>
                <a:ext cx="198300" cy="198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3229621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3440815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3652009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3863204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4074398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4285592" y="1024348"/>
                <a:ext cx="198300" cy="79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4496787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4707981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4919176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5130370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5341564" y="1692682"/>
                <a:ext cx="198300" cy="125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5552758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5763952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5975147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6186341" y="1692682"/>
                <a:ext cx="198300" cy="125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6397535" y="1768885"/>
                <a:ext cx="198300" cy="489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6608730" y="1768885"/>
                <a:ext cx="198300" cy="489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0" y="2669913"/>
              <a:ext cx="7200425" cy="2286749"/>
              <a:chOff x="0" y="0"/>
              <a:chExt cx="7200425" cy="2286749"/>
            </a:xfrm>
          </p:grpSpPr>
          <p:pic>
            <p:nvPicPr>
              <p:cNvPr descr="Image" id="220" name="Google Shape;220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7200425" cy="2286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1" name="Google Shape;221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6861" y="770123"/>
                <a:ext cx="236236" cy="859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2" name="Google Shape;222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7016" y="1840548"/>
                <a:ext cx="6189343" cy="1417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3" name="Google Shape;223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1521" y="333878"/>
                <a:ext cx="1039432" cy="1133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4" name="Google Shape;224;p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932523" y="1095081"/>
                <a:ext cx="1178518" cy="1042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" name="Google Shape;225;p24"/>
            <p:cNvGrpSpPr/>
            <p:nvPr/>
          </p:nvGrpSpPr>
          <p:grpSpPr>
            <a:xfrm>
              <a:off x="0" y="5339827"/>
              <a:ext cx="7200425" cy="2286749"/>
              <a:chOff x="0" y="0"/>
              <a:chExt cx="7200425" cy="2286749"/>
            </a:xfrm>
          </p:grpSpPr>
          <p:pic>
            <p:nvPicPr>
              <p:cNvPr descr="Image" id="226" name="Google Shape;226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7200425" cy="2286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7" name="Google Shape;227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6861" y="770123"/>
                <a:ext cx="236236" cy="8598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8" name="Google Shape;228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87016" y="1840549"/>
                <a:ext cx="6189343" cy="141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229" name="Google Shape;229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1521" y="333878"/>
                <a:ext cx="1039432" cy="1133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0" name="Google Shape;230;p24"/>
              <p:cNvSpPr/>
              <p:nvPr/>
            </p:nvSpPr>
            <p:spPr>
              <a:xfrm>
                <a:off x="484095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95290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906484" y="1244918"/>
                <a:ext cx="198300" cy="5730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117678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1328872" y="957941"/>
                <a:ext cx="198300" cy="859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1540067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1751261" y="1084023"/>
                <a:ext cx="198300" cy="733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1962455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2173650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2384844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2596038" y="1084024"/>
                <a:ext cx="198300" cy="733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2807232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3018427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3229621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3440815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3652009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3863204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4074398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4285592" y="1084023"/>
                <a:ext cx="198300" cy="733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4496787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4707981" y="1174412"/>
                <a:ext cx="198300" cy="6435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4919176" y="1084023"/>
                <a:ext cx="198300" cy="7338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5130370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5341564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5552758" y="1244918"/>
                <a:ext cx="198300" cy="5730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5763952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5975147" y="1269771"/>
                <a:ext cx="198300" cy="5481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6186341" y="1366520"/>
                <a:ext cx="198300" cy="4512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6397535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6608730" y="1466434"/>
                <a:ext cx="198300" cy="351300"/>
              </a:xfrm>
              <a:prstGeom prst="rect">
                <a:avLst/>
              </a:prstGeom>
              <a:solidFill>
                <a:srgbClr val="7C99F7"/>
              </a:solidFill>
              <a:ln>
                <a:noFill/>
              </a:ln>
            </p:spPr>
            <p:txBody>
              <a:bodyPr anchorCtr="0" anchor="ctr" bIns="12550" lIns="12550" spcFirstLastPara="1" rIns="12550" wrap="square" tIns="12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00"/>
                  <a:buFont typeface="Helvetica Neue Light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</p:grpSp>
      <p:sp>
        <p:nvSpPr>
          <p:cNvPr id="260" name="Google Shape;260;p24"/>
          <p:cNvSpPr/>
          <p:nvPr/>
        </p:nvSpPr>
        <p:spPr>
          <a:xfrm>
            <a:off x="3364437" y="1579247"/>
            <a:ext cx="712746" cy="9295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9228" y="0"/>
                </a:lnTo>
                <a:lnTo>
                  <a:pt x="9228" y="21600"/>
                </a:ln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1EA7FD"/>
            </a:solidFill>
            <a:prstDash val="solid"/>
            <a:miter lim="400000"/>
            <a:headEnd len="sm" w="sm" type="none"/>
            <a:tailEnd len="med" w="med" type="triangl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1EA7F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3364437" y="2412892"/>
            <a:ext cx="304506" cy="100197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noFill/>
          <a:ln cap="flat" cmpd="sng" w="38100">
            <a:solidFill>
              <a:srgbClr val="1EA7F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1EA7F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1598100" y="392850"/>
            <a:ext cx="5947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Customize functionality with addons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5602" y="1058799"/>
            <a:ext cx="4444551" cy="30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3346467" y="1840828"/>
            <a:ext cx="1449036" cy="12976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372" y="0"/>
                </a:lnTo>
                <a:lnTo>
                  <a:pt x="4372" y="21600"/>
                </a:lnTo>
                <a:cubicBezTo>
                  <a:pt x="5349" y="21600"/>
                  <a:pt x="6326" y="21600"/>
                  <a:pt x="7303" y="21600"/>
                </a:cubicBezTo>
                <a:cubicBezTo>
                  <a:pt x="12068" y="21600"/>
                  <a:pt x="16834" y="21600"/>
                  <a:pt x="21600" y="21600"/>
                </a:cubicBezTo>
              </a:path>
            </a:pathLst>
          </a:custGeom>
          <a:noFill/>
          <a:ln cap="flat" cmpd="sng" w="38100">
            <a:solidFill>
              <a:srgbClr val="1EA7F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1EA7F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3346467" y="2413678"/>
            <a:ext cx="293328" cy="101196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noFill/>
          <a:ln cap="flat" cmpd="sng" w="38100">
            <a:solidFill>
              <a:srgbClr val="1EA7F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1EA7F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272" name="Google Shape;2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175" y="1271376"/>
            <a:ext cx="2383080" cy="260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1767300" y="2021400"/>
            <a:ext cx="5609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Live Demo</a:t>
            </a:r>
            <a:endParaRPr b="1" sz="6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2873550" y="464250"/>
            <a:ext cx="3396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Used by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170" y="1140606"/>
            <a:ext cx="6133658" cy="269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3402818" y="1842492"/>
            <a:ext cx="38388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Storybook makes it easy for frontend developers to build stunning UIs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652" y="1746100"/>
            <a:ext cx="1094031" cy="13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3612447" y="3590375"/>
            <a:ext cx="2838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dziemann@globalvetlink.com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750950" y="948275"/>
            <a:ext cx="5642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lang="en-US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Any Questions?</a:t>
            </a:r>
            <a:endParaRPr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025" y="2547150"/>
            <a:ext cx="947952" cy="94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168285" y="3551545"/>
            <a:ext cx="349373" cy="3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3607523" y="3919950"/>
            <a:ext cx="29886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gvl-david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931" y="3918176"/>
            <a:ext cx="280069" cy="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2000" y="-24710"/>
            <a:ext cx="4572000" cy="639848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57200" y="4869656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5"/>
          <p:cNvSpPr/>
          <p:nvPr/>
        </p:nvSpPr>
        <p:spPr>
          <a:xfrm rot="206658">
            <a:off x="-141839" y="4651900"/>
            <a:ext cx="9427729" cy="1538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0" y="1651000"/>
            <a:ext cx="4572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David Ziemann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2109625"/>
            <a:ext cx="4572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 Engineering Manager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547" y="2583625"/>
            <a:ext cx="2054906" cy="6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587475" y="1100675"/>
            <a:ext cx="6032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2100"/>
              <a:buFont typeface="Helvetica Neue"/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is Building a web/mobile app?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335600" y="2238675"/>
            <a:ext cx="6472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2100"/>
              <a:buFont typeface="Helvetica Neue"/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here doesn’t have an idea or a team?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559261" y="1669675"/>
            <a:ext cx="6032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2100"/>
              <a:buFont typeface="Helvetica Neue"/>
              <a:buNone/>
            </a:pPr>
            <a:r>
              <a:rPr b="1" lang="en-US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👍 </a:t>
            </a:r>
            <a:r>
              <a:rPr b="1" lang="en-US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Good!</a:t>
            </a:r>
            <a:endParaRPr b="1" sz="2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555661" y="2807675"/>
            <a:ext cx="6032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2100"/>
              <a:buFont typeface="Helvetica Neue"/>
              <a:buNone/>
            </a:pPr>
            <a:r>
              <a:rPr b="1" lang="en-US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👍🏅💯 </a:t>
            </a:r>
            <a:r>
              <a:rPr b="1" lang="en-US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Even Better!</a:t>
            </a:r>
            <a:endParaRPr b="1" sz="2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6" name="Google Shape;86;p17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858862" y="1016146"/>
            <a:ext cx="2610309" cy="187229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307555" y="948280"/>
            <a:ext cx="3523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 UIs are built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i="0" lang="en-US" sz="20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sz="2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335904" y="1829105"/>
            <a:ext cx="39621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/>
          <a:p>
            <a:pPr indent="-1270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1"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Fast: </a:t>
            </a:r>
            <a:r>
              <a:rPr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Standardized and interchangeable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1"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Durable: </a:t>
            </a:r>
            <a:r>
              <a:rPr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Modular and clearly defined inputs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</a:pPr>
            <a:r>
              <a:rPr b="1"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Reusable: </a:t>
            </a:r>
            <a:r>
              <a:rPr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reinventing the wheel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6316779" y="1124925"/>
            <a:ext cx="626940" cy="399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flat" cmpd="sng" w="76200">
            <a:solidFill>
              <a:srgbClr val="FF2600">
                <a:alpha val="5137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900"/>
              <a:buFont typeface="Helvetica Neue"/>
              <a:buNone/>
            </a:pPr>
            <a:r>
              <a:t/>
            </a:r>
            <a:endParaRPr b="1" i="0" sz="900" u="none" cap="none" strike="noStrike">
              <a:solidFill>
                <a:srgbClr val="A9A9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7"/>
          <p:cNvSpPr txBox="1"/>
          <p:nvPr/>
        </p:nvSpPr>
        <p:spPr>
          <a:xfrm rot="187085">
            <a:off x="6315380" y="693504"/>
            <a:ext cx="1312643" cy="329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44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F4400"/>
                </a:solidFill>
                <a:latin typeface="Open Sans"/>
                <a:ea typeface="Open Sans"/>
                <a:cs typeface="Open Sans"/>
                <a:sym typeface="Open Sans"/>
              </a:rPr>
              <a:t>assembled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>
            <a:off x="2631705" y="3578484"/>
            <a:ext cx="3664778" cy="262659"/>
            <a:chOff x="0" y="0"/>
            <a:chExt cx="9772741" cy="700423"/>
          </a:xfrm>
        </p:grpSpPr>
        <p:pic>
          <p:nvPicPr>
            <p:cNvPr descr="Image" id="92" name="Google Shape;9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4039" y="0"/>
              <a:ext cx="700424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3" name="Google Shape;9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700423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4" name="Google Shape;94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68079" y="0"/>
              <a:ext cx="700424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5" name="Google Shape;95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02119" y="0"/>
              <a:ext cx="700423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6" name="Google Shape;96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36159" y="0"/>
              <a:ext cx="700424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7" name="Google Shape;97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70198" y="0"/>
              <a:ext cx="700424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8" name="Google Shape;98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04238" y="0"/>
              <a:ext cx="700424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9" name="Google Shape;99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938278" y="0"/>
              <a:ext cx="700423" cy="700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00" name="Google Shape;100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072318" y="0"/>
              <a:ext cx="700423" cy="700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1566325" y="967225"/>
            <a:ext cx="6032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A7FD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r>
              <a:rPr b="1" i="0" lang="en-US" sz="2400" u="none" cap="none" strike="noStrike">
                <a:solidFill>
                  <a:srgbClr val="4FA5F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introduce new challenges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995150" y="1704075"/>
            <a:ext cx="5458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💥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Countless situations &amp; states to support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🤯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Hundreds of components and use cases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💣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Bugs spread because of dependencies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410278" y="666625"/>
            <a:ext cx="8331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reality is building components is complicated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536" y="1702926"/>
            <a:ext cx="1074379" cy="1204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3785" y="1750135"/>
            <a:ext cx="1325955" cy="1109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6539" y="1819817"/>
            <a:ext cx="992522" cy="970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847725" y="1385018"/>
            <a:ext cx="2286000" cy="2286000"/>
          </a:xfrm>
          <a:prstGeom prst="roundRect">
            <a:avLst>
              <a:gd fmla="val 2608" name="adj"/>
            </a:avLst>
          </a:prstGeom>
          <a:noFill/>
          <a:ln cap="flat" cmpd="sng" w="12700">
            <a:solidFill>
              <a:srgbClr val="CCCCC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3429000" y="1385018"/>
            <a:ext cx="2286000" cy="2286000"/>
          </a:xfrm>
          <a:prstGeom prst="roundRect">
            <a:avLst>
              <a:gd fmla="val 2608" name="adj"/>
            </a:avLst>
          </a:prstGeom>
          <a:noFill/>
          <a:ln cap="flat" cmpd="sng" w="12700">
            <a:solidFill>
              <a:srgbClr val="CCCCC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6019800" y="1385018"/>
            <a:ext cx="2286000" cy="2286000"/>
          </a:xfrm>
          <a:prstGeom prst="roundRect">
            <a:avLst>
              <a:gd fmla="val 2608" name="adj"/>
            </a:avLst>
          </a:prstGeom>
          <a:noFill/>
          <a:ln cap="flat" cmpd="sng" w="12700">
            <a:solidFill>
              <a:srgbClr val="CCCCC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168236" y="3156319"/>
            <a:ext cx="15579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Flaky data in your app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67875" y="3156319"/>
            <a:ext cx="1591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Tangled business logic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627204" y="3156319"/>
            <a:ext cx="1134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Unfinished APIs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2341301" y="950239"/>
            <a:ext cx="446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you could…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083600" y="1735025"/>
            <a:ext cx="5281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💪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Easily mock hard to reach use cases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✅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Save those use cases for test and QA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🛠</a:t>
            </a:r>
            <a:r>
              <a:rPr b="1" i="0" lang="en-US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Build components without needing an app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78" y="576879"/>
            <a:ext cx="4719072" cy="321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5589241" y="1451981"/>
            <a:ext cx="3025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Helvetica Neue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frontend tool for building UI components faster and easier.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97922" y="1784682"/>
            <a:ext cx="268164" cy="2207574"/>
          </a:xfrm>
          <a:custGeom>
            <a:rect b="b" l="l" r="r" t="t"/>
            <a:pathLst>
              <a:path extrusionOk="0" h="21600" w="21600">
                <a:moveTo>
                  <a:pt x="14194" y="0"/>
                </a:moveTo>
                <a:lnTo>
                  <a:pt x="0" y="1"/>
                </a:lnTo>
                <a:lnTo>
                  <a:pt x="966" y="21582"/>
                </a:lnTo>
                <a:lnTo>
                  <a:pt x="21600" y="21600"/>
                </a:lnTo>
              </a:path>
            </a:pathLst>
          </a:custGeom>
          <a:noFill/>
          <a:ln cap="flat" cmpd="sng" w="25400">
            <a:solidFill>
              <a:srgbClr val="DDDDDD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723225" y="3897602"/>
            <a:ext cx="104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Component catalog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012275" y="3881470"/>
            <a:ext cx="110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Community addons 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(+20 available)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3657254" y="2573695"/>
            <a:ext cx="0" cy="1240500"/>
          </a:xfrm>
          <a:prstGeom prst="straightConnector1">
            <a:avLst/>
          </a:prstGeom>
          <a:noFill/>
          <a:ln cap="flat" cmpd="sng" w="25400">
            <a:solidFill>
              <a:srgbClr val="DDDDD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6" name="Google Shape;146;p21"/>
          <p:cNvSpPr txBox="1"/>
          <p:nvPr/>
        </p:nvSpPr>
        <p:spPr>
          <a:xfrm>
            <a:off x="3402925" y="3881468"/>
            <a:ext cx="10179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“Sandbox” to build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2149129" y="3329345"/>
            <a:ext cx="0" cy="484800"/>
          </a:xfrm>
          <a:prstGeom prst="straightConnector1">
            <a:avLst/>
          </a:prstGeom>
          <a:noFill/>
          <a:ln cap="flat" cmpd="sng" w="25400">
            <a:solidFill>
              <a:srgbClr val="DDDDDD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2126" y="868923"/>
            <a:ext cx="1910495" cy="3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5579721" y="2144668"/>
            <a:ext cx="31713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/>
          <a:p>
            <a:pPr indent="-1397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 components in isolation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Catalog all components and states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Works with every major view layer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popular tool for components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39700" lvl="0" marL="1397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Big and thriving community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125600" y="4756781"/>
            <a:ext cx="6858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1681050" y="681075"/>
            <a:ext cx="5781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Helvetica Neue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Storybook lives alongside your app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523" y="1563520"/>
            <a:ext cx="7422952" cy="213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VL Theme">
  <a:themeElements>
    <a:clrScheme name="GVL Brand Colors">
      <a:dk1>
        <a:srgbClr val="595959"/>
      </a:dk1>
      <a:lt1>
        <a:srgbClr val="EEEEEE"/>
      </a:lt1>
      <a:dk2>
        <a:srgbClr val="595959"/>
      </a:dk2>
      <a:lt2>
        <a:srgbClr val="EEEEEE"/>
      </a:lt2>
      <a:accent1>
        <a:srgbClr val="00ADE6"/>
      </a:accent1>
      <a:accent2>
        <a:srgbClr val="6BC9CE"/>
      </a:accent2>
      <a:accent3>
        <a:srgbClr val="B0D251"/>
      </a:accent3>
      <a:accent4>
        <a:srgbClr val="2D2D96"/>
      </a:accent4>
      <a:accent5>
        <a:srgbClr val="8678D1"/>
      </a:accent5>
      <a:accent6>
        <a:srgbClr val="F5AA3C"/>
      </a:accent6>
      <a:hlink>
        <a:srgbClr val="00ADE6"/>
      </a:hlink>
      <a:folHlink>
        <a:srgbClr val="B0D25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